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2" autoAdjust="0"/>
    <p:restoredTop sz="94660"/>
  </p:normalViewPr>
  <p:slideViewPr>
    <p:cSldViewPr>
      <p:cViewPr varScale="1">
        <p:scale>
          <a:sx n="126" d="100"/>
          <a:sy n="126" d="100"/>
        </p:scale>
        <p:origin x="-3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D879B96-A1D6-42E9-A0A8-7D06B0F88EA3}" type="datetimeFigureOut">
              <a:rPr lang="en-US" smtClean="0"/>
              <a:t>9/16/2010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931F291-ABBB-43A6-B35F-5664B641D771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Generative Sentence Steps 8, 9, and 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DS 014 Writing</a:t>
            </a:r>
            <a:endParaRPr lang="en-US" dirty="0"/>
          </a:p>
        </p:txBody>
      </p:sp>
      <p:pic>
        <p:nvPicPr>
          <p:cNvPr id="4" name="Picture 3" descr="writ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3124200"/>
            <a:ext cx="4229100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a moving modifier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Clutching her purse to her chest</a:t>
            </a:r>
            <a:r>
              <a:rPr lang="en-US" dirty="0" smtClean="0"/>
              <a:t>,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smtClean="0"/>
              <a:t>Pamela stumbled into the room.</a:t>
            </a:r>
          </a:p>
          <a:p>
            <a:r>
              <a:rPr lang="en-US" dirty="0" smtClean="0"/>
              <a:t>Pamela, 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clutching her purse to her chest</a:t>
            </a:r>
            <a:r>
              <a:rPr lang="en-US" dirty="0" smtClean="0"/>
              <a:t>, stumbled into the room.</a:t>
            </a:r>
          </a:p>
          <a:p>
            <a:r>
              <a:rPr lang="en-US" dirty="0" smtClean="0"/>
              <a:t>Pamela stumbled into the room, 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clutching her purse to her chest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GSR Step 9—Parallelism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GSR, Parallelism works by allowing us to combine sentences that have similar structures (BSPs), and that describe the same thing, into a single sentence.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/>
              <a:t>material may be easily </a:t>
            </a:r>
            <a:r>
              <a:rPr lang="en-US" dirty="0" smtClean="0"/>
              <a:t>recognized.</a:t>
            </a:r>
          </a:p>
          <a:p>
            <a:pPr lvl="1"/>
            <a:r>
              <a:rPr lang="en-US" dirty="0" smtClean="0"/>
              <a:t>It is dark brown outside.</a:t>
            </a:r>
          </a:p>
          <a:p>
            <a:pPr lvl="1"/>
            <a:r>
              <a:rPr lang="en-US" dirty="0" smtClean="0"/>
              <a:t>It is grey-green within.</a:t>
            </a:r>
          </a:p>
          <a:p>
            <a:pPr lvl="1"/>
            <a:r>
              <a:rPr lang="en-US" i="1" dirty="0" smtClean="0"/>
              <a:t>Dark brown outside, grey-green within, the material may be easily recognized.</a:t>
            </a:r>
            <a:endParaRPr lang="en-US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Parallel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skied down the hill. </a:t>
            </a:r>
            <a:endParaRPr lang="en-US" dirty="0" smtClean="0"/>
          </a:p>
          <a:p>
            <a:r>
              <a:rPr lang="en-US" dirty="0" smtClean="0"/>
              <a:t>He </a:t>
            </a:r>
            <a:r>
              <a:rPr lang="en-US" dirty="0" smtClean="0"/>
              <a:t>planted his poles mechanically. </a:t>
            </a:r>
            <a:endParaRPr lang="en-US" dirty="0" smtClean="0"/>
          </a:p>
          <a:p>
            <a:r>
              <a:rPr lang="en-US" dirty="0" smtClean="0"/>
              <a:t>He </a:t>
            </a:r>
            <a:r>
              <a:rPr lang="en-US" dirty="0" smtClean="0"/>
              <a:t>tried to perfect his </a:t>
            </a:r>
            <a:r>
              <a:rPr lang="en-US" dirty="0" smtClean="0"/>
              <a:t>style.</a:t>
            </a:r>
          </a:p>
          <a:p>
            <a:r>
              <a:rPr lang="en-US" i="1" dirty="0" smtClean="0"/>
              <a:t>Skiing down the hill, planting his poles mechanically, he tried to perfect his style.</a:t>
            </a:r>
            <a:endParaRPr lang="en-US" i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try a few more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trees swayed mightily.  They stretched ominously over us.  They threw odd shadows across the road as we passed.</a:t>
            </a:r>
          </a:p>
          <a:p>
            <a:r>
              <a:rPr lang="en-US" dirty="0" smtClean="0"/>
              <a:t>She groused at being late.  She hated not being prepared.  Susan earned promotions quickly.</a:t>
            </a:r>
          </a:p>
          <a:p>
            <a:pPr>
              <a:buNone/>
            </a:pPr>
            <a:r>
              <a:rPr lang="en-US" dirty="0" smtClean="0"/>
              <a:t> 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GSR Step 10—Non-Parallels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If </a:t>
            </a:r>
            <a:r>
              <a:rPr lang="en-US" dirty="0" smtClean="0"/>
              <a:t>two or more </a:t>
            </a:r>
            <a:r>
              <a:rPr lang="en-US" dirty="0" smtClean="0"/>
              <a:t>structures </a:t>
            </a:r>
            <a:r>
              <a:rPr lang="en-US" dirty="0" smtClean="0"/>
              <a:t>modify another one, then they ought to be parallel; if they do not </a:t>
            </a:r>
            <a:r>
              <a:rPr lang="en-US" dirty="0" smtClean="0"/>
              <a:t>modify </a:t>
            </a:r>
            <a:r>
              <a:rPr lang="en-US" dirty="0" smtClean="0"/>
              <a:t>the same structure, then they should not be </a:t>
            </a:r>
            <a:r>
              <a:rPr lang="en-US" dirty="0" smtClean="0"/>
              <a:t>parallel.</a:t>
            </a:r>
          </a:p>
          <a:p>
            <a:r>
              <a:rPr lang="en-US" dirty="0" smtClean="0"/>
              <a:t>Working in non-parallel structures begins to pull in modifiers which can modify each other (rather than the subject).</a:t>
            </a:r>
          </a:p>
          <a:p>
            <a:r>
              <a:rPr lang="en-US" dirty="0" smtClean="0"/>
              <a:t>Non-parallel modifiers also allows you to have different types of modifiers within the same sentence.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Non-parallel free modifiers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machine was a portable Acme unit. The machine was more efficient. The machine reduced liquid waste especially well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</a:t>
            </a:r>
            <a:r>
              <a:rPr lang="en-US" dirty="0" smtClean="0"/>
              <a:t>portable Acme unit, the machine was more efficient, reducing liquid waste especially well.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She walked down the desert road in the heat of the day.  She was hot and wet.  Her face was burnt and dusty from the clay-like sand.  She wondered why she had ever decided to go sightseeing.</a:t>
            </a:r>
          </a:p>
          <a:p>
            <a:r>
              <a:rPr lang="en-US" dirty="0" smtClean="0"/>
              <a:t>As </a:t>
            </a:r>
            <a:r>
              <a:rPr lang="en-US" dirty="0" smtClean="0"/>
              <a:t>she walked down the desert road in the heat of the day, hot and wet, her face burnt and dusty from the clay-like sand, she wondered why she had ever decided to go </a:t>
            </a:r>
            <a:r>
              <a:rPr lang="en-US" dirty="0" smtClean="0"/>
              <a:t>sightseeing.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Combining Sentences Worksheet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Given everything we’ve talked about with adding modifiers (bound and free), combine the sentences in the worksheet.</a:t>
            </a:r>
          </a:p>
          <a:p>
            <a:pPr lvl="1"/>
            <a:r>
              <a:rPr lang="en-US" dirty="0" smtClean="0"/>
              <a:t>Note—Not all of them will need clusters/absolutes/clauses—some can be reduced to bound modifiers and “scrunched” into another sentence.</a:t>
            </a:r>
          </a:p>
          <a:p>
            <a:pPr lvl="1"/>
            <a:r>
              <a:rPr lang="en-US" dirty="0" smtClean="0"/>
              <a:t>You can do this in class or as homework—it’s due Monday.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did you learn this week that will make a difference in your writing?</a:t>
            </a:r>
          </a:p>
          <a:p>
            <a:r>
              <a:rPr lang="en-US" dirty="0" smtClean="0"/>
              <a:t>What did you find most confusing?</a:t>
            </a:r>
          </a:p>
          <a:p>
            <a:endParaRPr lang="en-US" dirty="0"/>
          </a:p>
        </p:txBody>
      </p:sp>
      <p:pic>
        <p:nvPicPr>
          <p:cNvPr id="4" name="Picture 3" descr="homepage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3962400"/>
            <a:ext cx="2590800" cy="20726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Coming Up…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Monday</a:t>
            </a:r>
          </a:p>
          <a:p>
            <a:pPr lvl="1"/>
            <a:r>
              <a:rPr lang="en-US" dirty="0" smtClean="0"/>
              <a:t>Steps 11 and 12 of the GSR</a:t>
            </a:r>
          </a:p>
          <a:p>
            <a:pPr lvl="1"/>
            <a:r>
              <a:rPr lang="en-US" dirty="0" smtClean="0"/>
              <a:t>Take home GSR test</a:t>
            </a:r>
          </a:p>
          <a:p>
            <a:r>
              <a:rPr lang="en-US" dirty="0" smtClean="0"/>
              <a:t>Wednesday and Friday</a:t>
            </a:r>
          </a:p>
          <a:p>
            <a:pPr lvl="1"/>
            <a:r>
              <a:rPr lang="en-US" dirty="0" smtClean="0"/>
              <a:t>No class</a:t>
            </a:r>
          </a:p>
          <a:p>
            <a:r>
              <a:rPr lang="en-US" dirty="0" smtClean="0"/>
              <a:t>Monday the 27</a:t>
            </a:r>
            <a:r>
              <a:rPr lang="en-US" baseline="30000" dirty="0" smtClean="0"/>
              <a:t>th</a:t>
            </a:r>
            <a:endParaRPr lang="en-US" dirty="0" smtClean="0"/>
          </a:p>
          <a:p>
            <a:pPr lvl="1"/>
            <a:r>
              <a:rPr lang="en-US" dirty="0" smtClean="0"/>
              <a:t>GSR test due</a:t>
            </a:r>
          </a:p>
          <a:p>
            <a:pPr lvl="1"/>
            <a:r>
              <a:rPr lang="en-US" dirty="0" smtClean="0"/>
              <a:t>Intro to the Paragraph (Chapters 1 &amp; 6 in </a:t>
            </a:r>
            <a:r>
              <a:rPr lang="en-US" i="1" dirty="0" smtClean="0"/>
              <a:t>Paragraphs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Sign-in</a:t>
            </a:r>
          </a:p>
          <a:p>
            <a:r>
              <a:rPr lang="en-US" dirty="0" smtClean="0"/>
              <a:t>Funny Resume Mistakes</a:t>
            </a:r>
          </a:p>
          <a:p>
            <a:r>
              <a:rPr lang="en-US" dirty="0" smtClean="0"/>
              <a:t>Review of Clusters, Absolutes and Relative Clauses </a:t>
            </a:r>
          </a:p>
          <a:p>
            <a:r>
              <a:rPr lang="en-US" dirty="0" smtClean="0"/>
              <a:t>GSR Step 8—Positioning Free Modifiers</a:t>
            </a:r>
          </a:p>
          <a:p>
            <a:r>
              <a:rPr lang="en-US" dirty="0" smtClean="0"/>
              <a:t>GSR Step 9—Parallelism</a:t>
            </a:r>
          </a:p>
          <a:p>
            <a:r>
              <a:rPr lang="en-US" dirty="0" smtClean="0"/>
              <a:t>GSR Step 10—Making Things </a:t>
            </a:r>
            <a:r>
              <a:rPr lang="en-US" dirty="0" smtClean="0"/>
              <a:t>N</a:t>
            </a:r>
            <a:r>
              <a:rPr lang="en-US" dirty="0" smtClean="0"/>
              <a:t>on-parallel (with a point)</a:t>
            </a:r>
          </a:p>
          <a:p>
            <a:r>
              <a:rPr lang="en-US" dirty="0" smtClean="0"/>
              <a:t>Combining Sentences Assignment</a:t>
            </a:r>
          </a:p>
          <a:p>
            <a:r>
              <a:rPr lang="en-US" dirty="0" smtClean="0"/>
              <a:t>Journal</a:t>
            </a:r>
          </a:p>
          <a:p>
            <a:r>
              <a:rPr lang="en-US" dirty="0" smtClean="0"/>
              <a:t>Coming Up…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a Great Day!</a:t>
            </a:r>
            <a:endParaRPr lang="en-US" dirty="0"/>
          </a:p>
        </p:txBody>
      </p:sp>
      <p:pic>
        <p:nvPicPr>
          <p:cNvPr id="4" name="Content Placeholder 3" descr="frida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9400" y="1676400"/>
            <a:ext cx="3465689" cy="4572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Stupid Things Written on Resumes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I </a:t>
            </a:r>
            <a:r>
              <a:rPr lang="en-US" i="1" dirty="0" smtClean="0"/>
              <a:t>can ruin a whole store if hired</a:t>
            </a:r>
            <a:r>
              <a:rPr lang="en-US" i="1" dirty="0" smtClean="0"/>
              <a:t>.</a:t>
            </a:r>
          </a:p>
          <a:p>
            <a:r>
              <a:rPr lang="en-US" i="1" dirty="0" smtClean="0"/>
              <a:t>Objective: Decent pay, decent benefits and no complains</a:t>
            </a:r>
            <a:r>
              <a:rPr lang="en-US" dirty="0" smtClean="0"/>
              <a:t>.</a:t>
            </a:r>
          </a:p>
          <a:p>
            <a:r>
              <a:rPr lang="en-US" i="1" dirty="0" smtClean="0"/>
              <a:t>I expect my salary commiserate with my experience</a:t>
            </a:r>
            <a:r>
              <a:rPr lang="en-US" i="1" dirty="0" smtClean="0"/>
              <a:t>.</a:t>
            </a:r>
          </a:p>
          <a:p>
            <a:r>
              <a:rPr lang="en-US" i="1" dirty="0" smtClean="0"/>
              <a:t>This is a ruff draft of my resume.</a:t>
            </a:r>
            <a:endParaRPr lang="en-US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Clusters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have verb, noun and adjective clusters.</a:t>
            </a:r>
          </a:p>
          <a:p>
            <a:pPr lvl="1"/>
            <a:r>
              <a:rPr lang="en-US" dirty="0" smtClean="0"/>
              <a:t>Verb clusters are made by taking the verb on a BSP-1 or BSP-2, changing it to an  –</a:t>
            </a:r>
            <a:r>
              <a:rPr lang="en-US" dirty="0" err="1" smtClean="0"/>
              <a:t>ing</a:t>
            </a:r>
            <a:r>
              <a:rPr lang="en-US" dirty="0" smtClean="0"/>
              <a:t> form, then moving it to start off a sentence.</a:t>
            </a:r>
          </a:p>
          <a:p>
            <a:pPr lvl="2"/>
            <a:r>
              <a:rPr lang="en-US" dirty="0" smtClean="0"/>
              <a:t>The solution deteriorated after an hour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Deteriorating after an hour</a:t>
            </a:r>
            <a:r>
              <a:rPr lang="en-US" dirty="0" smtClean="0"/>
              <a:t>, the solution exploded.</a:t>
            </a:r>
          </a:p>
          <a:p>
            <a:pPr lvl="2"/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Clusters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make a noun cluster, we start with BSP-3s (you remember, the ones that have linking verbs</a:t>
            </a:r>
            <a:r>
              <a:rPr lang="en-US" dirty="0" smtClean="0"/>
              <a:t>?)</a:t>
            </a:r>
          </a:p>
          <a:p>
            <a:r>
              <a:rPr lang="en-US" dirty="0" smtClean="0"/>
              <a:t>We take the part of the BSP that is describing and move it around.</a:t>
            </a:r>
          </a:p>
          <a:p>
            <a:pPr lvl="1"/>
            <a:r>
              <a:rPr lang="en-US" dirty="0" smtClean="0"/>
              <a:t>John is a talented musician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A talented musician, John plays numerous instruments.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Clusters p3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We can make adjective clusters the same way we make noun clusters, except this time, we start with BSP-4s (the ones with the descriptive modifiers in there).</a:t>
            </a:r>
          </a:p>
          <a:p>
            <a:pPr lvl="1"/>
            <a:r>
              <a:rPr lang="en-US" dirty="0" smtClean="0"/>
              <a:t>The program was faulty in its program statements.</a:t>
            </a:r>
          </a:p>
          <a:p>
            <a:pPr lvl="1"/>
            <a:r>
              <a:rPr lang="en-US" i="1" dirty="0" smtClean="0"/>
              <a:t>Faulty in its program statements, the program had to be rewritten.</a:t>
            </a:r>
          </a:p>
          <a:p>
            <a:pPr lvl="1"/>
            <a:r>
              <a:rPr lang="en-US" dirty="0" smtClean="0"/>
              <a:t>The road was blocked by a tree.</a:t>
            </a:r>
          </a:p>
          <a:p>
            <a:pPr lvl="1"/>
            <a:r>
              <a:rPr lang="en-US" i="1" dirty="0" smtClean="0"/>
              <a:t>Blocked by a tree, the road was impassible.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Absolutes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Another type of free </a:t>
            </a:r>
            <a:r>
              <a:rPr lang="en-US" dirty="0" smtClean="0"/>
              <a:t>modifier--the absolute--is </a:t>
            </a:r>
            <a:r>
              <a:rPr lang="en-US" dirty="0" smtClean="0"/>
              <a:t>formed by taking away or removing the “to be” from a base clause</a:t>
            </a:r>
            <a:r>
              <a:rPr lang="en-US" dirty="0" smtClean="0"/>
              <a:t>.</a:t>
            </a:r>
          </a:p>
          <a:p>
            <a:pPr lvl="1"/>
            <a:r>
              <a:rPr lang="en-US" sz="2800" dirty="0" smtClean="0"/>
              <a:t>His nose was running.</a:t>
            </a:r>
          </a:p>
          <a:p>
            <a:pPr lvl="1"/>
            <a:r>
              <a:rPr lang="en-US" sz="2800" i="1" dirty="0" smtClean="0"/>
              <a:t>His nose running, Jack looked pitiful.</a:t>
            </a:r>
          </a:p>
          <a:p>
            <a:pPr lvl="1"/>
            <a:r>
              <a:rPr lang="en-US" sz="2800" dirty="0" smtClean="0"/>
              <a:t>Her hands were blue from the cold.</a:t>
            </a:r>
          </a:p>
          <a:p>
            <a:pPr lvl="1"/>
            <a:r>
              <a:rPr lang="en-US" sz="2800" i="1" dirty="0" smtClean="0"/>
              <a:t>Her hands blue from the cold, Misty huddled near the fire. 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Relative Clauses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free "relative clause" is created by replacing a noun with a relative pronoun such as "who" or "which." </a:t>
            </a:r>
            <a:endParaRPr lang="en-US" dirty="0" smtClean="0"/>
          </a:p>
          <a:p>
            <a:pPr lvl="1"/>
            <a:r>
              <a:rPr lang="en-US" sz="2800" dirty="0" smtClean="0"/>
              <a:t>Dogs are mammals.</a:t>
            </a:r>
          </a:p>
          <a:p>
            <a:pPr lvl="1"/>
            <a:r>
              <a:rPr lang="en-US" sz="2800" dirty="0" smtClean="0"/>
              <a:t>Dogs make good pets.</a:t>
            </a:r>
          </a:p>
          <a:p>
            <a:pPr lvl="1"/>
            <a:r>
              <a:rPr lang="en-US" sz="2800" i="1" dirty="0" smtClean="0"/>
              <a:t>Dogs, which make good pets, are </a:t>
            </a:r>
            <a:r>
              <a:rPr lang="en-US" sz="2800" i="1" dirty="0" smtClean="0"/>
              <a:t>mammals.</a:t>
            </a:r>
          </a:p>
          <a:p>
            <a:pPr lvl="1"/>
            <a:r>
              <a:rPr lang="en-US" sz="2800" i="1" dirty="0" smtClean="0"/>
              <a:t>Dogs, which are mammals, make good </a:t>
            </a:r>
            <a:r>
              <a:rPr lang="en-US" sz="2800" i="1" dirty="0" smtClean="0"/>
              <a:t>pets.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GSR Step 8—Free Modifiers in Motion!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Once </a:t>
            </a:r>
            <a:r>
              <a:rPr lang="en-US" dirty="0" smtClean="0"/>
              <a:t>freed from its original base clause, a modifying structure may appear in any of three positions: 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initial</a:t>
            </a:r>
            <a:r>
              <a:rPr lang="en-US" dirty="0" smtClean="0"/>
              <a:t> (before the new base clause), 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middle</a:t>
            </a:r>
            <a:r>
              <a:rPr lang="en-US" dirty="0" smtClean="0"/>
              <a:t> (in the middle of the new base clause), or 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final</a:t>
            </a:r>
            <a:r>
              <a:rPr lang="en-US" dirty="0" smtClean="0"/>
              <a:t> (after the new base clause)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279</TotalTime>
  <Words>973</Words>
  <Application>Microsoft Office PowerPoint</Application>
  <PresentationFormat>On-screen Show (4:3)</PresentationFormat>
  <Paragraphs>93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Verve</vt:lpstr>
      <vt:lpstr>Generative Sentence Steps 8, 9, and 10</vt:lpstr>
      <vt:lpstr>Today’s Agenda</vt:lpstr>
      <vt:lpstr>Stupid Things Written on Resumes</vt:lpstr>
      <vt:lpstr>Review of Clusters</vt:lpstr>
      <vt:lpstr>Review of Clusters (cont.)</vt:lpstr>
      <vt:lpstr>Review of Clusters p3</vt:lpstr>
      <vt:lpstr>Absolutes Review</vt:lpstr>
      <vt:lpstr>Relative Clauses Review</vt:lpstr>
      <vt:lpstr>GSR Step 8—Free Modifiers in Motion!</vt:lpstr>
      <vt:lpstr>Example of a moving modifier</vt:lpstr>
      <vt:lpstr>GSR Step 9—Parallelism </vt:lpstr>
      <vt:lpstr>More Parallel Examples</vt:lpstr>
      <vt:lpstr>Let’s try a few more</vt:lpstr>
      <vt:lpstr>GSR Step 10—Non-Parallels</vt:lpstr>
      <vt:lpstr>Example of Non-parallel free modifiers</vt:lpstr>
      <vt:lpstr>Another example</vt:lpstr>
      <vt:lpstr>Combining Sentences Worksheet</vt:lpstr>
      <vt:lpstr>Journal Entry</vt:lpstr>
      <vt:lpstr>Coming Up…</vt:lpstr>
      <vt:lpstr>Have a Great Day!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Generative Sentence Steps 8, 9, and 10</dc:title>
  <dc:creator>OLL</dc:creator>
  <cp:lastModifiedBy>OLL</cp:lastModifiedBy>
  <cp:revision>27</cp:revision>
  <dcterms:created xsi:type="dcterms:W3CDTF">2010-09-16T16:56:00Z</dcterms:created>
  <dcterms:modified xsi:type="dcterms:W3CDTF">2010-09-16T21:35:04Z</dcterms:modified>
</cp:coreProperties>
</file>